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Play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gFoayWJg9QYUCeOM7HcPy0XvLQ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lay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Chi di voi vorrebbe applicare algoritmi a qualcosa di reale, non rimanga solo codice ma fare in modo di comunicare anche con un dispositivo fisico</a:t>
            </a:r>
            <a:endParaRPr/>
          </a:p>
        </p:txBody>
      </p:sp>
      <p:sp>
        <p:nvSpPr>
          <p:cNvPr id="131" name="Google Shape;13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5"/>
          <p:cNvSpPr txBox="1"/>
          <p:nvPr>
            <p:ph type="ctrTitle"/>
          </p:nvPr>
        </p:nvSpPr>
        <p:spPr>
          <a:xfrm>
            <a:off x="640080" y="1371599"/>
            <a:ext cx="6675120" cy="295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5"/>
          <p:cNvSpPr txBox="1"/>
          <p:nvPr>
            <p:ph idx="1" type="subTitle"/>
          </p:nvPr>
        </p:nvSpPr>
        <p:spPr>
          <a:xfrm>
            <a:off x="640080" y="4584879"/>
            <a:ext cx="6675120" cy="1287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None/>
              <a:defRPr b="1" sz="1800" cap="none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4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2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2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5"/>
          <p:cNvSpPr txBox="1"/>
          <p:nvPr>
            <p:ph idx="10" type="dt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1" type="ftr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2" type="sldNum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6"/>
          <p:cNvSpPr txBox="1"/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" type="body"/>
          </p:nvPr>
        </p:nvSpPr>
        <p:spPr>
          <a:xfrm rot="5400000">
            <a:off x="4302464" y="-1028912"/>
            <a:ext cx="3566160" cy="10890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8041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1pPr>
            <a:lvl2pPr indent="-328041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2pPr>
            <a:lvl3pPr indent="-328041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3pPr>
            <a:lvl4pPr indent="-328041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4pPr>
            <a:lvl5pPr indent="-328041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0" type="dt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1" type="ftr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2" type="sldNum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4" name="Google Shape;84;p27"/>
          <p:cNvSpPr txBox="1"/>
          <p:nvPr>
            <p:ph type="title"/>
          </p:nvPr>
        </p:nvSpPr>
        <p:spPr>
          <a:xfrm rot="5400000">
            <a:off x="7346663" y="2502635"/>
            <a:ext cx="5536884" cy="181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" type="body"/>
          </p:nvPr>
        </p:nvSpPr>
        <p:spPr>
          <a:xfrm rot="5400000">
            <a:off x="2077849" y="-797689"/>
            <a:ext cx="5536884" cy="841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8041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1pPr>
            <a:lvl2pPr indent="-328041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2pPr>
            <a:lvl3pPr indent="-328041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3pPr>
            <a:lvl4pPr indent="-328041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4pPr>
            <a:lvl5pPr indent="-328041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7"/>
          <p:cNvSpPr txBox="1"/>
          <p:nvPr>
            <p:ph idx="10" type="dt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7"/>
          <p:cNvSpPr txBox="1"/>
          <p:nvPr>
            <p:ph idx="11" type="ftr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7"/>
          <p:cNvSpPr txBox="1"/>
          <p:nvPr>
            <p:ph idx="12" type="sldNum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89" name="Google Shape;89;p27"/>
          <p:cNvCxnSpPr/>
          <p:nvPr/>
        </p:nvCxnSpPr>
        <p:spPr>
          <a:xfrm rot="5400000">
            <a:off x="10872154" y="1192438"/>
            <a:ext cx="978862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8041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66"/>
              <a:buChar char="•"/>
              <a:defRPr/>
            </a:lvl1pPr>
            <a:lvl2pPr indent="-328041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66"/>
              <a:buChar char="•"/>
              <a:defRPr/>
            </a:lvl2pPr>
            <a:lvl3pPr indent="-328041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66"/>
              <a:buChar char="•"/>
              <a:defRPr/>
            </a:lvl3pPr>
            <a:lvl4pPr indent="-328041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66"/>
              <a:buChar char="•"/>
              <a:defRPr/>
            </a:lvl4pPr>
            <a:lvl5pPr indent="-328041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66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0" type="dt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1" type="ftr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/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" type="body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8041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1pPr>
            <a:lvl2pPr indent="-328041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2pPr>
            <a:lvl3pPr indent="-328041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3pPr>
            <a:lvl4pPr indent="-328041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4pPr>
            <a:lvl5pPr indent="-328041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0" type="dt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1" type="ftr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2" type="sldNum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" name="Google Shape;30;p19"/>
          <p:cNvSpPr txBox="1"/>
          <p:nvPr>
            <p:ph type="title"/>
          </p:nvPr>
        </p:nvSpPr>
        <p:spPr>
          <a:xfrm>
            <a:off x="640080" y="1291366"/>
            <a:ext cx="9214884" cy="31599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640080" y="5018567"/>
            <a:ext cx="7907079" cy="1073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4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4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66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92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92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19"/>
          <p:cNvSpPr txBox="1"/>
          <p:nvPr>
            <p:ph idx="10" type="dt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1" type="ftr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2" type="sldNum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35" name="Google Shape;35;p19"/>
          <p:cNvCxnSpPr/>
          <p:nvPr/>
        </p:nvCxnSpPr>
        <p:spPr>
          <a:xfrm>
            <a:off x="716281" y="4715234"/>
            <a:ext cx="978862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640080" y="2633472"/>
            <a:ext cx="521208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8041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1pPr>
            <a:lvl2pPr indent="-328041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2pPr>
            <a:lvl3pPr indent="-328041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3pPr>
            <a:lvl4pPr indent="-328041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4pPr>
            <a:lvl5pPr indent="-328041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6318928" y="2633472"/>
            <a:ext cx="521208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8041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1pPr>
            <a:lvl2pPr indent="-328041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2pPr>
            <a:lvl3pPr indent="-328041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3pPr>
            <a:lvl4pPr indent="-328041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4pPr>
            <a:lvl5pPr indent="-328041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0" type="dt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idx="11" type="ftr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2" type="sldNum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/>
          <p:nvPr>
            <p:ph type="title"/>
          </p:nvPr>
        </p:nvSpPr>
        <p:spPr>
          <a:xfrm>
            <a:off x="640079" y="1371599"/>
            <a:ext cx="10890929" cy="939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1" type="body"/>
          </p:nvPr>
        </p:nvSpPr>
        <p:spPr>
          <a:xfrm>
            <a:off x="640079" y="2311352"/>
            <a:ext cx="5212080" cy="695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None/>
              <a:defRPr b="1" sz="18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4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2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2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1"/>
          <p:cNvSpPr txBox="1"/>
          <p:nvPr>
            <p:ph idx="2" type="body"/>
          </p:nvPr>
        </p:nvSpPr>
        <p:spPr>
          <a:xfrm>
            <a:off x="640079" y="3006725"/>
            <a:ext cx="5212080" cy="3191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8041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1pPr>
            <a:lvl2pPr indent="-328041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2pPr>
            <a:lvl3pPr indent="-328041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3pPr>
            <a:lvl4pPr indent="-328041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4pPr>
            <a:lvl5pPr indent="-328041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3" type="body"/>
          </p:nvPr>
        </p:nvSpPr>
        <p:spPr>
          <a:xfrm>
            <a:off x="6318928" y="2311352"/>
            <a:ext cx="5212080" cy="695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None/>
              <a:defRPr b="1" sz="18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4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2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2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1"/>
          <p:cNvSpPr txBox="1"/>
          <p:nvPr>
            <p:ph idx="4" type="body"/>
          </p:nvPr>
        </p:nvSpPr>
        <p:spPr>
          <a:xfrm>
            <a:off x="6318928" y="3006725"/>
            <a:ext cx="5212080" cy="3191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8041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1pPr>
            <a:lvl2pPr indent="-328041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2pPr>
            <a:lvl3pPr indent="-328041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3pPr>
            <a:lvl4pPr indent="-328041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4pPr>
            <a:lvl5pPr indent="-328041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0" type="dt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11" type="ftr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2" type="sldNum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/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0" type="dt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1" type="ftr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2" type="sldNum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9" name="Google Shape;59;p23"/>
          <p:cNvSpPr txBox="1"/>
          <p:nvPr>
            <p:ph idx="10" type="dt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1" type="ftr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3"/>
          <p:cNvSpPr txBox="1"/>
          <p:nvPr>
            <p:ph idx="12" type="sldNum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4"/>
          <p:cNvSpPr txBox="1"/>
          <p:nvPr>
            <p:ph type="title"/>
          </p:nvPr>
        </p:nvSpPr>
        <p:spPr>
          <a:xfrm>
            <a:off x="640080" y="1371600"/>
            <a:ext cx="3859397" cy="1451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4936519" y="1031001"/>
            <a:ext cx="6594490" cy="51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3286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36"/>
              <a:buChar char="•"/>
              <a:defRPr sz="2800"/>
            </a:lvl1pPr>
            <a:lvl2pPr indent="-361187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88"/>
              <a:buChar char="•"/>
              <a:defRPr sz="2400"/>
            </a:lvl2pPr>
            <a:lvl3pPr indent="-339089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40"/>
              <a:buChar char="•"/>
              <a:defRPr sz="2000"/>
            </a:lvl3pPr>
            <a:lvl4pPr indent="-328041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 sz="1800"/>
            </a:lvl4pPr>
            <a:lvl5pPr indent="-328041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Char char="•"/>
              <a:defRPr sz="18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24"/>
          <p:cNvSpPr txBox="1"/>
          <p:nvPr>
            <p:ph idx="2" type="body"/>
          </p:nvPr>
        </p:nvSpPr>
        <p:spPr>
          <a:xfrm>
            <a:off x="640080" y="2972168"/>
            <a:ext cx="3859397" cy="3226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92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18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44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7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7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24"/>
          <p:cNvSpPr txBox="1"/>
          <p:nvPr>
            <p:ph idx="10" type="dt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1" type="ftr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12" type="sldNum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 txBox="1"/>
          <p:nvPr>
            <p:ph type="title"/>
          </p:nvPr>
        </p:nvSpPr>
        <p:spPr>
          <a:xfrm>
            <a:off x="640080" y="1371600"/>
            <a:ext cx="3859397" cy="1451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/>
          <p:nvPr>
            <p:ph idx="2" type="pic"/>
          </p:nvPr>
        </p:nvSpPr>
        <p:spPr>
          <a:xfrm>
            <a:off x="4937760" y="1033271"/>
            <a:ext cx="6592824" cy="516636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5"/>
          <p:cNvSpPr txBox="1"/>
          <p:nvPr>
            <p:ph idx="1" type="body"/>
          </p:nvPr>
        </p:nvSpPr>
        <p:spPr>
          <a:xfrm>
            <a:off x="640080" y="2972167"/>
            <a:ext cx="3859397" cy="322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92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18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44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7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7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25"/>
          <p:cNvSpPr txBox="1"/>
          <p:nvPr>
            <p:ph idx="10" type="dt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1" type="ftr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2" type="sldNum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  <a:defRPr b="1" i="0" sz="4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909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4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28041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66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16992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2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05942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18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05942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18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15" name="Google Shape;15;p14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b="1" i="0" sz="4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909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4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28041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66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16992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92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05942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18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05942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18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10" type="dt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11" type="ftr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96" name="Google Shape;96;p17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0.png"/><Relationship Id="rId13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5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xiv.org/abs/2009.09391" TargetMode="External"/><Relationship Id="rId4" Type="http://schemas.openxmlformats.org/officeDocument/2006/relationships/hyperlink" Target="https://www.researchgate.net/profile/Yash-Dave-5/publication/330824335_Smart_Driver_Assisting_Vehicle_System_using_Raspberry_PI/links/5c553a59a6fdccd6b5db9deb/Smart-Driver-Assisting-Vehicle-System-using-Raspberry-PI.pdf" TargetMode="External"/><Relationship Id="rId9" Type="http://schemas.openxmlformats.org/officeDocument/2006/relationships/image" Target="../media/image52.png"/><Relationship Id="rId5" Type="http://schemas.openxmlformats.org/officeDocument/2006/relationships/hyperlink" Target="https://www.arpnjournals.org/jeas/research_papers/rp_2024/jeas_0424_9431.pdf" TargetMode="External"/><Relationship Id="rId6" Type="http://schemas.openxmlformats.org/officeDocument/2006/relationships/image" Target="../media/image45.png"/><Relationship Id="rId7" Type="http://schemas.openxmlformats.org/officeDocument/2006/relationships/image" Target="../media/image39.png"/><Relationship Id="rId8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Relationship Id="rId7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Relationship Id="rId7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Relationship Id="rId5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9" Type="http://schemas.openxmlformats.org/officeDocument/2006/relationships/hyperlink" Target="https://www.youtube.com/watch?v=fBHvyiXE0RY" TargetMode="External"/><Relationship Id="rId5" Type="http://schemas.openxmlformats.org/officeDocument/2006/relationships/image" Target="../media/image37.png"/><Relationship Id="rId6" Type="http://schemas.openxmlformats.org/officeDocument/2006/relationships/hyperlink" Target="https://docs.sunfounder.com/projects/picar-x/en/latest/index.html" TargetMode="External"/><Relationship Id="rId7" Type="http://schemas.openxmlformats.org/officeDocument/2006/relationships/hyperlink" Target="https://www.youtube.com/watch?v=hHS9kKMIwBE" TargetMode="External"/><Relationship Id="rId8" Type="http://schemas.openxmlformats.org/officeDocument/2006/relationships/hyperlink" Target="https://github.com/hailo-ai/hailo-rpi5-examples/blob/main/doc/basic-pipelines.md#using-retrained-models" TargetMode="External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Relationship Id="rId5" Type="http://schemas.openxmlformats.org/officeDocument/2006/relationships/image" Target="../media/image23.png"/><Relationship Id="rId6" Type="http://schemas.openxmlformats.org/officeDocument/2006/relationships/image" Target="../media/image40.png"/><Relationship Id="rId7" Type="http://schemas.openxmlformats.org/officeDocument/2006/relationships/image" Target="../media/image29.png"/><Relationship Id="rId8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08" name="Google Shape;108;p1"/>
          <p:cNvSpPr txBox="1"/>
          <p:nvPr>
            <p:ph type="ctrTitle"/>
          </p:nvPr>
        </p:nvSpPr>
        <p:spPr>
          <a:xfrm>
            <a:off x="162823" y="1458119"/>
            <a:ext cx="4124557" cy="352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lang="it-IT"/>
              <a:t>Autonomous Vehicle</a:t>
            </a:r>
            <a:endParaRPr/>
          </a:p>
        </p:txBody>
      </p:sp>
      <p:sp>
        <p:nvSpPr>
          <p:cNvPr id="109" name="Google Shape;109;p1"/>
          <p:cNvSpPr txBox="1"/>
          <p:nvPr>
            <p:ph idx="1" type="subTitle"/>
          </p:nvPr>
        </p:nvSpPr>
        <p:spPr>
          <a:xfrm>
            <a:off x="173661" y="5289872"/>
            <a:ext cx="5196106" cy="1335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7"/>
              <a:buNone/>
            </a:pPr>
            <a:r>
              <a:rPr lang="it-IT" sz="1100"/>
              <a:t>PROPOSTA PROGETTO: </a:t>
            </a:r>
            <a:r>
              <a:rPr b="0" lang="it-IT" sz="1100"/>
              <a:t>FONDAMENTI DI VISIONE ARTIFICIALE E BIOMETRIA</a:t>
            </a:r>
            <a:br>
              <a:rPr lang="it-IT" sz="1500"/>
            </a:br>
            <a:r>
              <a:rPr lang="it-IT" sz="1100"/>
              <a:t>DOTTORANDO</a:t>
            </a:r>
            <a:r>
              <a:rPr b="0" lang="it-IT" sz="1100"/>
              <a:t>: LUIGI EMANUELE SICA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57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57"/>
              <a:buNone/>
            </a:pPr>
            <a:r>
              <a:rPr lang="it-IT" sz="1100"/>
              <a:t>ANNO ACCADEMICO 2024/2025</a:t>
            </a:r>
            <a:endParaRPr/>
          </a:p>
        </p:txBody>
      </p:sp>
      <p:cxnSp>
        <p:nvCxnSpPr>
          <p:cNvPr id="110" name="Google Shape;110;p1"/>
          <p:cNvCxnSpPr/>
          <p:nvPr/>
        </p:nvCxnSpPr>
        <p:spPr>
          <a:xfrm>
            <a:off x="592088" y="4882722"/>
            <a:ext cx="978862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1" name="Google Shape;111;p1"/>
          <p:cNvPicPr preferRelativeResize="0"/>
          <p:nvPr/>
        </p:nvPicPr>
        <p:blipFill rotWithShape="1">
          <a:blip r:embed="rId3">
            <a:alphaModFix/>
          </a:blip>
          <a:srcRect b="20585" l="0" r="0" t="0"/>
          <a:stretch/>
        </p:blipFill>
        <p:spPr>
          <a:xfrm>
            <a:off x="5261956" y="5176"/>
            <a:ext cx="6930043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848692">
            <a:off x="8151405" y="2514607"/>
            <a:ext cx="552780" cy="55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725848">
            <a:off x="8540911" y="1158171"/>
            <a:ext cx="542386" cy="542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648195">
            <a:off x="10943798" y="599253"/>
            <a:ext cx="505504" cy="50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960767">
            <a:off x="5345111" y="4077243"/>
            <a:ext cx="668406" cy="668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3230539">
            <a:off x="6561352" y="1783080"/>
            <a:ext cx="624840" cy="62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2760700">
            <a:off x="9021587" y="5722600"/>
            <a:ext cx="579613" cy="57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33729" y="6346823"/>
            <a:ext cx="557935" cy="557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61955" y="101875"/>
            <a:ext cx="669557" cy="66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3089974">
            <a:off x="9990360" y="3634847"/>
            <a:ext cx="359738" cy="359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3011731">
            <a:off x="8856950" y="4330887"/>
            <a:ext cx="596389" cy="59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65480" y="4493242"/>
            <a:ext cx="369872" cy="36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556325">
            <a:off x="11488451" y="5202189"/>
            <a:ext cx="493364" cy="493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876224">
            <a:off x="9169548" y="-34785"/>
            <a:ext cx="668406" cy="668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648195">
            <a:off x="7086870" y="4747897"/>
            <a:ext cx="343047" cy="34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04634">
            <a:off x="11074849" y="2548064"/>
            <a:ext cx="485865" cy="485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unisa-png - OPI Salerno" id="127" name="Google Shape;127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9472" y="152400"/>
            <a:ext cx="1211436" cy="678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64" name="Google Shape;264;p10"/>
          <p:cNvSpPr txBox="1"/>
          <p:nvPr>
            <p:ph type="title"/>
          </p:nvPr>
        </p:nvSpPr>
        <p:spPr>
          <a:xfrm>
            <a:off x="640082" y="1371600"/>
            <a:ext cx="4580470" cy="1314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it-IT" sz="3600"/>
              <a:t>State of art</a:t>
            </a:r>
            <a:endParaRPr/>
          </a:p>
        </p:txBody>
      </p:sp>
      <p:sp>
        <p:nvSpPr>
          <p:cNvPr id="265" name="Google Shape;265;p10"/>
          <p:cNvSpPr txBox="1"/>
          <p:nvPr/>
        </p:nvSpPr>
        <p:spPr>
          <a:xfrm>
            <a:off x="640080" y="2853369"/>
            <a:ext cx="4580469" cy="3444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5"/>
              <a:buFont typeface="Arial"/>
              <a:buChar char="•"/>
            </a:pPr>
            <a:r>
              <a:rPr lang="it-IT" sz="1500" u="sng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https://arxiv.org/abs/2009.09391</a:t>
            </a:r>
            <a:endParaRPr sz="15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82867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5"/>
              <a:buFont typeface="Arial"/>
              <a:buChar char="•"/>
            </a:pPr>
            <a:r>
              <a:rPr lang="it-IT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it-IT" sz="1500" u="sng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https://www.researchgate.net/profile/Yash-Dave-5/publication/330824335_Smart_Driver_Assisting_Vehicle_System_using_Raspberry_PI/links/5c553a59a6fdccd6b5db9deb/Smart-Driver-Assisting-Vehicle-System-using-Raspberry-PI.pdf</a:t>
            </a:r>
            <a:endParaRPr sz="15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82867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5"/>
              <a:buFont typeface="Arial"/>
              <a:buChar char="•"/>
            </a:pPr>
            <a:r>
              <a:rPr lang="it-IT" sz="1500" u="sng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https://www.arpnjournals.org/jeas/research_papers/rp_2024/jeas_0424_9431.pdf</a:t>
            </a:r>
            <a:endParaRPr sz="15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5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5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66" name="Google Shape;266;p10"/>
          <p:cNvPicPr preferRelativeResize="0"/>
          <p:nvPr/>
        </p:nvPicPr>
        <p:blipFill rotWithShape="1">
          <a:blip r:embed="rId6">
            <a:alphaModFix/>
          </a:blip>
          <a:srcRect b="-3" l="0" r="-3" t="4141"/>
          <a:stretch/>
        </p:blipFill>
        <p:spPr>
          <a:xfrm>
            <a:off x="6345425" y="-2"/>
            <a:ext cx="292608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0"/>
          <p:cNvPicPr preferRelativeResize="0"/>
          <p:nvPr/>
        </p:nvPicPr>
        <p:blipFill rotWithShape="1">
          <a:blip r:embed="rId7">
            <a:alphaModFix/>
          </a:blip>
          <a:srcRect b="-1" l="35404" r="39898" t="0"/>
          <a:stretch/>
        </p:blipFill>
        <p:spPr>
          <a:xfrm>
            <a:off x="6345424" y="2283632"/>
            <a:ext cx="2932914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0"/>
          <p:cNvPicPr preferRelativeResize="0"/>
          <p:nvPr/>
        </p:nvPicPr>
        <p:blipFill rotWithShape="1">
          <a:blip r:embed="rId8">
            <a:alphaModFix/>
          </a:blip>
          <a:srcRect b="-3" l="13380" r="8897" t="0"/>
          <a:stretch/>
        </p:blipFill>
        <p:spPr>
          <a:xfrm>
            <a:off x="6345424" y="4570816"/>
            <a:ext cx="2926080" cy="2287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0"/>
          <p:cNvPicPr preferRelativeResize="0"/>
          <p:nvPr/>
        </p:nvPicPr>
        <p:blipFill rotWithShape="1">
          <a:blip r:embed="rId9">
            <a:alphaModFix/>
          </a:blip>
          <a:srcRect b="12629" l="0" r="-3" t="3136"/>
          <a:stretch/>
        </p:blipFill>
        <p:spPr>
          <a:xfrm>
            <a:off x="9265920" y="10"/>
            <a:ext cx="2926080" cy="228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0"/>
          <p:cNvPicPr preferRelativeResize="0"/>
          <p:nvPr/>
        </p:nvPicPr>
        <p:blipFill rotWithShape="1">
          <a:blip r:embed="rId10">
            <a:alphaModFix/>
          </a:blip>
          <a:srcRect b="-1" l="18785" r="2174" t="0"/>
          <a:stretch/>
        </p:blipFill>
        <p:spPr>
          <a:xfrm>
            <a:off x="9271507" y="2284817"/>
            <a:ext cx="292608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0"/>
          <p:cNvPicPr preferRelativeResize="0"/>
          <p:nvPr/>
        </p:nvPicPr>
        <p:blipFill rotWithShape="1">
          <a:blip r:embed="rId11">
            <a:alphaModFix/>
          </a:blip>
          <a:srcRect b="-5" l="4741" r="4421" t="0"/>
          <a:stretch/>
        </p:blipFill>
        <p:spPr>
          <a:xfrm>
            <a:off x="9265920" y="4570818"/>
            <a:ext cx="2926080" cy="22871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10"/>
          <p:cNvCxnSpPr/>
          <p:nvPr/>
        </p:nvCxnSpPr>
        <p:spPr>
          <a:xfrm>
            <a:off x="716282" y="1031001"/>
            <a:ext cx="978862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"/>
          <p:cNvSpPr txBox="1"/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it-IT"/>
              <a:t>Indicazioni per i partecipanti</a:t>
            </a:r>
            <a:endParaRPr/>
          </a:p>
        </p:txBody>
      </p:sp>
      <p:grpSp>
        <p:nvGrpSpPr>
          <p:cNvPr id="278" name="Google Shape;278;p11"/>
          <p:cNvGrpSpPr/>
          <p:nvPr/>
        </p:nvGrpSpPr>
        <p:grpSpPr>
          <a:xfrm>
            <a:off x="640292" y="2875443"/>
            <a:ext cx="10890502" cy="3082217"/>
            <a:chOff x="212" y="241971"/>
            <a:chExt cx="10890502" cy="3082217"/>
          </a:xfrm>
        </p:grpSpPr>
        <p:sp>
          <p:nvSpPr>
            <p:cNvPr id="279" name="Google Shape;279;p11"/>
            <p:cNvSpPr/>
            <p:nvPr/>
          </p:nvSpPr>
          <p:spPr>
            <a:xfrm>
              <a:off x="212" y="241971"/>
              <a:ext cx="2568514" cy="3082217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1"/>
            <p:cNvSpPr txBox="1"/>
            <p:nvPr/>
          </p:nvSpPr>
          <p:spPr>
            <a:xfrm>
              <a:off x="212" y="1474858"/>
              <a:ext cx="2568514" cy="1849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200" lIns="253700" spcFirstLastPara="1" rIns="2537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Play"/>
                <a:buNone/>
              </a:pPr>
              <a:r>
                <a:rPr lang="it-IT" sz="13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Professionalità, serietà e voglia di fare;.</a:t>
              </a:r>
              <a:endParaRPr sz="13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212" y="241971"/>
              <a:ext cx="2568514" cy="1232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 txBox="1"/>
            <p:nvPr/>
          </p:nvSpPr>
          <p:spPr>
            <a:xfrm>
              <a:off x="212" y="241971"/>
              <a:ext cx="2568514" cy="1232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100" lIns="253700" spcFirstLastPara="1" rIns="253700" wrap="square" tIns="165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500"/>
                <a:buFont typeface="Play"/>
                <a:buNone/>
              </a:pPr>
              <a:r>
                <a:rPr lang="it-IT" sz="65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01</a:t>
              </a: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2774208" y="241971"/>
              <a:ext cx="2568514" cy="3082217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1"/>
            <p:cNvSpPr txBox="1"/>
            <p:nvPr/>
          </p:nvSpPr>
          <p:spPr>
            <a:xfrm>
              <a:off x="2774208" y="1474858"/>
              <a:ext cx="2568514" cy="1849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200" lIns="253700" spcFirstLastPara="1" rIns="2537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Play"/>
                <a:buNone/>
              </a:pPr>
              <a:r>
                <a:rPr lang="it-IT" sz="13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Poiché è disponibile un solo veicolo, al massimo due gruppi potranno partecipare al progetto. Sarò io a gestire l’organizzazione nel caso in cui si formino due gruppi.</a:t>
              </a:r>
              <a:endParaRPr sz="13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2774208" y="241971"/>
              <a:ext cx="2568514" cy="1232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1"/>
            <p:cNvSpPr txBox="1"/>
            <p:nvPr/>
          </p:nvSpPr>
          <p:spPr>
            <a:xfrm>
              <a:off x="2774208" y="241971"/>
              <a:ext cx="2568514" cy="1232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100" lIns="253700" spcFirstLastPara="1" rIns="253700" wrap="square" tIns="165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500"/>
                <a:buFont typeface="Play"/>
                <a:buNone/>
              </a:pPr>
              <a:r>
                <a:rPr lang="it-IT" sz="65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02</a:t>
              </a:r>
              <a:endParaRPr sz="6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5548204" y="241971"/>
              <a:ext cx="2568514" cy="3082217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1"/>
            <p:cNvSpPr txBox="1"/>
            <p:nvPr/>
          </p:nvSpPr>
          <p:spPr>
            <a:xfrm>
              <a:off x="5548204" y="1474858"/>
              <a:ext cx="2568514" cy="1849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200" lIns="253700" spcFirstLastPara="1" rIns="2537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Play"/>
                <a:buNone/>
              </a:pPr>
              <a:r>
                <a:rPr lang="it-IT" sz="13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Il primo incontro sarà dedicato a un brainstorming per definire le fasi di sviluppo, dopo aver esaminato il materiale disponibile.</a:t>
              </a:r>
              <a:endParaRPr sz="13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5548204" y="241971"/>
              <a:ext cx="2568514" cy="1232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1"/>
            <p:cNvSpPr txBox="1"/>
            <p:nvPr/>
          </p:nvSpPr>
          <p:spPr>
            <a:xfrm>
              <a:off x="5548204" y="241971"/>
              <a:ext cx="2568514" cy="1232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100" lIns="253700" spcFirstLastPara="1" rIns="253700" wrap="square" tIns="165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500"/>
                <a:buFont typeface="Play"/>
                <a:buNone/>
              </a:pPr>
              <a:r>
                <a:rPr lang="it-IT" sz="65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03</a:t>
              </a: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8322200" y="241971"/>
              <a:ext cx="2568514" cy="3082217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1"/>
            <p:cNvSpPr txBox="1"/>
            <p:nvPr/>
          </p:nvSpPr>
          <p:spPr>
            <a:xfrm>
              <a:off x="8322200" y="1474858"/>
              <a:ext cx="2568514" cy="1849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200" lIns="253700" spcFirstLastPara="1" rIns="2537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Play"/>
                <a:buNone/>
              </a:pPr>
              <a:r>
                <a:rPr lang="it-IT" sz="13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Per qualsiasi dubbio o necessità, contattarmi.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Play"/>
                <a:buNone/>
              </a:pPr>
              <a:r>
                <a:rPr lang="it-IT" sz="13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Eventuali ostacoli verranno affrontati e risolti insieme</a:t>
              </a:r>
              <a:endParaRPr sz="13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8322200" y="241971"/>
              <a:ext cx="2568514" cy="1232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 txBox="1"/>
            <p:nvPr/>
          </p:nvSpPr>
          <p:spPr>
            <a:xfrm>
              <a:off x="8322200" y="241971"/>
              <a:ext cx="2568514" cy="1232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100" lIns="253700" spcFirstLastPara="1" rIns="253700" wrap="square" tIns="165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500"/>
                <a:buFont typeface="Play"/>
                <a:buNone/>
              </a:pPr>
              <a:r>
                <a:rPr lang="it-IT" sz="65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04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oogle Shape;299;p12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0" name="Google Shape;300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01" name="Google Shape;301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5232" r="3305" t="0"/>
          <a:stretch/>
        </p:blipFill>
        <p:spPr>
          <a:xfrm rot="-5400000">
            <a:off x="2666999" y="-2666999"/>
            <a:ext cx="6858000" cy="121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2"/>
          <p:cNvSpPr/>
          <p:nvPr/>
        </p:nvSpPr>
        <p:spPr>
          <a:xfrm>
            <a:off x="0" y="0"/>
            <a:ext cx="12191999" cy="1152940"/>
          </a:xfrm>
          <a:prstGeom prst="rect">
            <a:avLst/>
          </a:prstGeom>
          <a:solidFill>
            <a:schemeClr val="dk1">
              <a:alpha val="2666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3" name="Google Shape;303;p12"/>
          <p:cNvSpPr txBox="1"/>
          <p:nvPr>
            <p:ph type="title"/>
          </p:nvPr>
        </p:nvSpPr>
        <p:spPr>
          <a:xfrm>
            <a:off x="357809" y="159031"/>
            <a:ext cx="7950514" cy="870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"/>
              <a:buNone/>
            </a:pPr>
            <a:r>
              <a:rPr b="1" lang="it-IT" sz="48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Materiale per la pista</a:t>
            </a:r>
            <a:endParaRPr/>
          </a:p>
        </p:txBody>
      </p:sp>
      <p:cxnSp>
        <p:nvCxnSpPr>
          <p:cNvPr id="304" name="Google Shape;304;p12"/>
          <p:cNvCxnSpPr/>
          <p:nvPr/>
        </p:nvCxnSpPr>
        <p:spPr>
          <a:xfrm rot="-5400000">
            <a:off x="-560574" y="576072"/>
            <a:ext cx="1152144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05" name="Google Shape;305;p12"/>
          <p:cNvPicPr preferRelativeResize="0"/>
          <p:nvPr/>
        </p:nvPicPr>
        <p:blipFill rotWithShape="1">
          <a:blip r:embed="rId4">
            <a:alphaModFix/>
          </a:blip>
          <a:srcRect b="25958" l="0" r="-1851" t="29523"/>
          <a:stretch/>
        </p:blipFill>
        <p:spPr>
          <a:xfrm>
            <a:off x="11083996" y="2143353"/>
            <a:ext cx="1036441" cy="1159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2"/>
          <p:cNvPicPr preferRelativeResize="0"/>
          <p:nvPr/>
        </p:nvPicPr>
        <p:blipFill rotWithShape="1">
          <a:blip r:embed="rId5">
            <a:alphaModFix/>
          </a:blip>
          <a:srcRect b="18260" l="0" r="0" t="33971"/>
          <a:stretch/>
        </p:blipFill>
        <p:spPr>
          <a:xfrm>
            <a:off x="105034" y="3582063"/>
            <a:ext cx="2678906" cy="327593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2"/>
          <p:cNvSpPr/>
          <p:nvPr/>
        </p:nvSpPr>
        <p:spPr>
          <a:xfrm>
            <a:off x="8152962" y="3724781"/>
            <a:ext cx="2167605" cy="208881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-16997" r="-1699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13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3" name="Google Shape;313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4" name="Google Shape;314;p13"/>
          <p:cNvSpPr txBox="1"/>
          <p:nvPr>
            <p:ph type="title"/>
          </p:nvPr>
        </p:nvSpPr>
        <p:spPr>
          <a:xfrm>
            <a:off x="640080" y="1302091"/>
            <a:ext cx="3291840" cy="277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it-IT" sz="4400"/>
              <a:t>Domande?</a:t>
            </a:r>
            <a:endParaRPr/>
          </a:p>
        </p:txBody>
      </p:sp>
      <p:cxnSp>
        <p:nvCxnSpPr>
          <p:cNvPr id="315" name="Google Shape;315;p13"/>
          <p:cNvCxnSpPr/>
          <p:nvPr/>
        </p:nvCxnSpPr>
        <p:spPr>
          <a:xfrm>
            <a:off x="713232" y="4459606"/>
            <a:ext cx="978862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Domande" id="316" name="Google Shape;31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0408" y="966978"/>
            <a:ext cx="4873752" cy="487375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3"/>
          <p:cNvSpPr txBox="1"/>
          <p:nvPr/>
        </p:nvSpPr>
        <p:spPr>
          <a:xfrm>
            <a:off x="640080" y="4567161"/>
            <a:ext cx="23968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Email: lusica@unisa.it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2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" name="Google Shape;13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5" name="Google Shape;135;p2"/>
          <p:cNvSpPr txBox="1"/>
          <p:nvPr>
            <p:ph type="title"/>
          </p:nvPr>
        </p:nvSpPr>
        <p:spPr>
          <a:xfrm>
            <a:off x="2580442" y="4474103"/>
            <a:ext cx="7031117" cy="9339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it-IT" sz="4400"/>
              <a:t>Scopo del progetto</a:t>
            </a:r>
            <a:endParaRPr/>
          </a:p>
        </p:txBody>
      </p:sp>
      <p:pic>
        <p:nvPicPr>
          <p:cNvPr descr="Tiro a segno" id="136" name="Google Shape;13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6210" y="409300"/>
            <a:ext cx="3899580" cy="3899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"/>
          <p:cNvCxnSpPr/>
          <p:nvPr/>
        </p:nvCxnSpPr>
        <p:spPr>
          <a:xfrm>
            <a:off x="5821680" y="5662526"/>
            <a:ext cx="54864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8" name="Google Shape;13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4306" y="2099734"/>
            <a:ext cx="568231" cy="568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3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4" name="Google Shape;14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45" name="Google Shape;145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508" l="0" r="0" t="16492"/>
          <a:stretch/>
        </p:blipFill>
        <p:spPr>
          <a:xfrm>
            <a:off x="1" y="5863"/>
            <a:ext cx="12191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"/>
          <p:cNvSpPr/>
          <p:nvPr/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6000">
                <a:srgbClr val="000000">
                  <a:alpha val="16862"/>
                </a:srgbClr>
              </a:gs>
              <a:gs pos="46000">
                <a:srgbClr val="000000">
                  <a:alpha val="29803"/>
                </a:srgbClr>
              </a:gs>
              <a:gs pos="100000">
                <a:srgbClr val="000000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/>
          <p:cNvSpPr txBox="1"/>
          <p:nvPr>
            <p:ph type="title"/>
          </p:nvPr>
        </p:nvSpPr>
        <p:spPr>
          <a:xfrm>
            <a:off x="247950" y="348783"/>
            <a:ext cx="4423696" cy="4358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lay"/>
              <a:buNone/>
            </a:pPr>
            <a:r>
              <a:rPr b="1" lang="it-IT" sz="47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Sviluppare un sistema modulare, composto da diverse funzionalità per la guida autonoma</a:t>
            </a:r>
            <a:endParaRPr b="1" sz="47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148" name="Google Shape;148;p3"/>
          <p:cNvCxnSpPr/>
          <p:nvPr/>
        </p:nvCxnSpPr>
        <p:spPr>
          <a:xfrm>
            <a:off x="540329" y="4861206"/>
            <a:ext cx="978862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9" name="Google Shape;14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604" y="6400080"/>
            <a:ext cx="503215" cy="503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55" name="Google Shape;155;p4"/>
          <p:cNvSpPr txBox="1"/>
          <p:nvPr>
            <p:ph type="title"/>
          </p:nvPr>
        </p:nvSpPr>
        <p:spPr>
          <a:xfrm>
            <a:off x="640080" y="914401"/>
            <a:ext cx="4306824" cy="1477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lay"/>
              <a:buNone/>
            </a:pPr>
            <a:r>
              <a:rPr lang="it-IT" sz="3100"/>
              <a:t>Hardware e dispositivi a disposizione</a:t>
            </a:r>
            <a:endParaRPr/>
          </a:p>
        </p:txBody>
      </p:sp>
      <p:cxnSp>
        <p:nvCxnSpPr>
          <p:cNvPr id="156" name="Google Shape;156;p4"/>
          <p:cNvCxnSpPr/>
          <p:nvPr/>
        </p:nvCxnSpPr>
        <p:spPr>
          <a:xfrm flipH="1" rot="10800000">
            <a:off x="0" y="6274446"/>
            <a:ext cx="4946904" cy="1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57" name="Google Shape;157;p4"/>
          <p:cNvGrpSpPr/>
          <p:nvPr/>
        </p:nvGrpSpPr>
        <p:grpSpPr>
          <a:xfrm>
            <a:off x="5686881" y="1653309"/>
            <a:ext cx="5741023" cy="3357458"/>
            <a:chOff x="45033" y="638325"/>
            <a:chExt cx="5741023" cy="3357458"/>
          </a:xfrm>
        </p:grpSpPr>
        <p:sp>
          <p:nvSpPr>
            <p:cNvPr id="158" name="Google Shape;158;p4"/>
            <p:cNvSpPr/>
            <p:nvPr/>
          </p:nvSpPr>
          <p:spPr>
            <a:xfrm>
              <a:off x="262069" y="834731"/>
              <a:ext cx="2167605" cy="208881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-16997" r="-16998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45033" y="3275783"/>
              <a:ext cx="266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"/>
            <p:cNvSpPr txBox="1"/>
            <p:nvPr/>
          </p:nvSpPr>
          <p:spPr>
            <a:xfrm>
              <a:off x="45033" y="3275783"/>
              <a:ext cx="266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Play"/>
                <a:buNone/>
              </a:pPr>
              <a:r>
                <a:rPr b="0" i="0" lang="it-IT" sz="11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Abbiamo a disposizione una </a:t>
              </a:r>
              <a:r>
                <a:rPr b="1" i="0" lang="it-IT" sz="11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PiCar-X, </a:t>
              </a:r>
              <a:r>
                <a:rPr b="0" i="0" lang="it-IT" sz="11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un robot su ruote con servo-motori e sensori, controllato da un </a:t>
              </a:r>
              <a:r>
                <a:rPr b="1" i="0" lang="it-IT" sz="11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Raspberry Pi 5.</a:t>
              </a:r>
              <a:endParaRPr b="0" i="0" sz="11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3211863" y="638325"/>
              <a:ext cx="2288630" cy="224362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-20998" r="-20998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3119806" y="3237078"/>
              <a:ext cx="266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"/>
            <p:cNvSpPr txBox="1"/>
            <p:nvPr/>
          </p:nvSpPr>
          <p:spPr>
            <a:xfrm>
              <a:off x="3119806" y="3237078"/>
              <a:ext cx="266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Play"/>
                <a:buNone/>
              </a:pPr>
              <a:r>
                <a:rPr b="0" i="0" lang="it-IT" sz="11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La macchinina ha una </a:t>
              </a:r>
              <a:r>
                <a:rPr b="1" i="0" lang="it-IT" sz="11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fotocamera</a:t>
              </a:r>
              <a:r>
                <a:rPr b="0" i="0" lang="it-IT" sz="11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 che useremo per la visione artificiale e un </a:t>
              </a:r>
              <a:r>
                <a:rPr b="1" i="0" lang="it-IT" sz="11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sensore a ultrasuoni</a:t>
              </a:r>
              <a:r>
                <a:rPr b="0" i="0" lang="it-IT" sz="11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 per il rilevamento degli ostacoli.</a:t>
              </a:r>
              <a:endParaRPr b="0" i="0" sz="11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descr="Meet Raspberry Pi | Getting started with Raspberry Pi | Coding projects for  kids and teens" id="164" name="Google Shape;16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025" y="2156003"/>
            <a:ext cx="5350933" cy="3787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4441" y="5664343"/>
            <a:ext cx="638908" cy="638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71" name="Google Shape;171;p5"/>
          <p:cNvSpPr txBox="1"/>
          <p:nvPr>
            <p:ph type="title"/>
          </p:nvPr>
        </p:nvSpPr>
        <p:spPr>
          <a:xfrm>
            <a:off x="640079" y="4857985"/>
            <a:ext cx="10890929" cy="10744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it-IT"/>
              <a:t>Cosa faremo</a:t>
            </a:r>
            <a:endParaRPr/>
          </a:p>
        </p:txBody>
      </p:sp>
      <p:cxnSp>
        <p:nvCxnSpPr>
          <p:cNvPr id="172" name="Google Shape;172;p5"/>
          <p:cNvCxnSpPr/>
          <p:nvPr/>
        </p:nvCxnSpPr>
        <p:spPr>
          <a:xfrm>
            <a:off x="713232" y="6270627"/>
            <a:ext cx="978862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73" name="Google Shape;173;p5"/>
          <p:cNvGrpSpPr/>
          <p:nvPr/>
        </p:nvGrpSpPr>
        <p:grpSpPr>
          <a:xfrm>
            <a:off x="916045" y="1045533"/>
            <a:ext cx="10338996" cy="3407972"/>
            <a:chOff x="275965" y="267953"/>
            <a:chExt cx="10338996" cy="3407972"/>
          </a:xfrm>
        </p:grpSpPr>
        <p:sp>
          <p:nvSpPr>
            <p:cNvPr id="174" name="Google Shape;174;p5"/>
            <p:cNvSpPr/>
            <p:nvPr/>
          </p:nvSpPr>
          <p:spPr>
            <a:xfrm>
              <a:off x="275965" y="267953"/>
              <a:ext cx="1368756" cy="1368756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563403" y="555392"/>
              <a:ext cx="793878" cy="79387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938026" y="267953"/>
              <a:ext cx="3226353" cy="1368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 txBox="1"/>
            <p:nvPr/>
          </p:nvSpPr>
          <p:spPr>
            <a:xfrm>
              <a:off x="1938026" y="267953"/>
              <a:ext cx="3226353" cy="1368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lay"/>
                <a:buNone/>
              </a:pPr>
              <a:r>
                <a:rPr b="1" i="0" lang="it-IT" sz="14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Riconoscimento segnali stradali</a:t>
              </a:r>
              <a:r>
                <a:rPr b="0" i="0" lang="it-IT" sz="14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: Implementazione di un sistema per identificare segnali come STOP, limiti di velocità e precedenze</a:t>
              </a:r>
              <a:r>
                <a:rPr b="1" i="0" lang="it-IT" sz="14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, ottimizzando modelli pre-addestrati per Raspberry Pi</a:t>
              </a:r>
              <a:r>
                <a:rPr b="0" i="0" lang="it-IT" sz="14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. </a:t>
              </a:r>
              <a:endPara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5726547" y="267953"/>
              <a:ext cx="1368756" cy="1368756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6013986" y="555392"/>
              <a:ext cx="793878" cy="79387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7388608" y="267953"/>
              <a:ext cx="3226353" cy="1368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 txBox="1"/>
            <p:nvPr/>
          </p:nvSpPr>
          <p:spPr>
            <a:xfrm>
              <a:off x="7388608" y="267953"/>
              <a:ext cx="3226353" cy="1368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lay"/>
                <a:buNone/>
              </a:pPr>
              <a:r>
                <a:rPr b="1" i="0" lang="it-IT" sz="14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Rilevamento corsie e navigazione</a:t>
              </a:r>
              <a:r>
                <a:rPr b="0" i="0" lang="it-IT" sz="14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: Utilizzo di algoritmi di visione artificiale/OpenCv per individuare le linee della strada e calcolare la traiettoria ottimale, mantenendo il veicolo all'interno della corsia. </a:t>
              </a:r>
              <a:endPara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275965" y="2307169"/>
              <a:ext cx="1368756" cy="1368756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563403" y="2594608"/>
              <a:ext cx="793878" cy="79387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1938026" y="2307169"/>
              <a:ext cx="3226353" cy="1368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 txBox="1"/>
            <p:nvPr/>
          </p:nvSpPr>
          <p:spPr>
            <a:xfrm>
              <a:off x="1938026" y="2307169"/>
              <a:ext cx="3226353" cy="1368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lay"/>
                <a:buNone/>
              </a:pPr>
              <a:r>
                <a:rPr b="1" i="0" lang="it-IT" sz="14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Rilevamento ostacoli e frenata automatica</a:t>
              </a:r>
              <a:r>
                <a:rPr b="0" i="0" lang="it-IT" sz="14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: Usufruire del sensore a ultrasuoni per riconoscere ostacoli e attivare un sistema di frenata automatica. </a:t>
              </a:r>
              <a:endPara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726547" y="2307169"/>
              <a:ext cx="1368756" cy="1368756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13986" y="2594608"/>
              <a:ext cx="793878" cy="79387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7388608" y="2307169"/>
              <a:ext cx="3226353" cy="1368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 txBox="1"/>
            <p:nvPr/>
          </p:nvSpPr>
          <p:spPr>
            <a:xfrm>
              <a:off x="7388608" y="2307169"/>
              <a:ext cx="3226353" cy="1368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lay"/>
                <a:buNone/>
              </a:pPr>
              <a:r>
                <a:rPr b="1" i="0" lang="it-IT" sz="14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Riconoscimento pedoni e veicoli</a:t>
              </a:r>
              <a:r>
                <a:rPr b="0" i="0" lang="it-IT" sz="14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: Sviluppo di un sistema di object detection per identificare pedoni e altri veicoli in tempo reale, sfruttando modelli di deep learning leggeri. </a:t>
              </a:r>
              <a:endPara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90" name="Google Shape;19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7439" y="5787433"/>
            <a:ext cx="562963" cy="562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/>
          <p:nvPr>
            <p:ph type="title"/>
          </p:nvPr>
        </p:nvSpPr>
        <p:spPr>
          <a:xfrm>
            <a:off x="640079" y="4857985"/>
            <a:ext cx="10890929" cy="10744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it-IT"/>
              <a:t>Moduli</a:t>
            </a:r>
            <a:endParaRPr/>
          </a:p>
        </p:txBody>
      </p:sp>
      <p:grpSp>
        <p:nvGrpSpPr>
          <p:cNvPr id="196" name="Google Shape;196;p6"/>
          <p:cNvGrpSpPr/>
          <p:nvPr/>
        </p:nvGrpSpPr>
        <p:grpSpPr>
          <a:xfrm>
            <a:off x="819525" y="1537953"/>
            <a:ext cx="10338996" cy="3407972"/>
            <a:chOff x="275965" y="267953"/>
            <a:chExt cx="10338996" cy="3407972"/>
          </a:xfrm>
        </p:grpSpPr>
        <p:sp>
          <p:nvSpPr>
            <p:cNvPr id="197" name="Google Shape;197;p6"/>
            <p:cNvSpPr/>
            <p:nvPr/>
          </p:nvSpPr>
          <p:spPr>
            <a:xfrm>
              <a:off x="275965" y="267953"/>
              <a:ext cx="1368756" cy="1368756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563403" y="555392"/>
              <a:ext cx="793878" cy="79387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1938026" y="267953"/>
              <a:ext cx="3226353" cy="1368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 txBox="1"/>
            <p:nvPr/>
          </p:nvSpPr>
          <p:spPr>
            <a:xfrm>
              <a:off x="1938026" y="267953"/>
              <a:ext cx="3226353" cy="1368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lay"/>
                <a:buNone/>
              </a:pPr>
              <a:r>
                <a:rPr b="1" i="0" lang="it-IT" sz="14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Riconoscimento segnali stradali</a:t>
              </a:r>
              <a:r>
                <a:rPr b="0" i="0" lang="it-IT" sz="14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: Implementazione di un sistema per identificare segnali come STOP, limiti di velocità e precedenze, ottimizzando modelli pre-addestrati per Raspberry Pi. </a:t>
              </a:r>
              <a:endPara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5726547" y="267953"/>
              <a:ext cx="1368756" cy="1368756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6013986" y="555392"/>
              <a:ext cx="793878" cy="79387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7388608" y="267953"/>
              <a:ext cx="3226353" cy="1368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6"/>
            <p:cNvSpPr txBox="1"/>
            <p:nvPr/>
          </p:nvSpPr>
          <p:spPr>
            <a:xfrm>
              <a:off x="7388608" y="267953"/>
              <a:ext cx="3226353" cy="1368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lay"/>
                <a:buNone/>
              </a:pPr>
              <a:r>
                <a:rPr b="1" i="0" lang="it-IT" sz="14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Rilevamento corsie e navigazione</a:t>
              </a:r>
              <a:r>
                <a:rPr b="0" i="0" lang="it-IT" sz="14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: Utilizzo di algoritmi di visione artificiale per individuare le linee della strada e calcolare la traiettoria ottimale, mantenendo il veicolo all'interno della corsia. </a:t>
              </a:r>
              <a:endPara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275965" y="2307169"/>
              <a:ext cx="1368756" cy="1368756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63403" y="2594608"/>
              <a:ext cx="793878" cy="79387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1938026" y="2307169"/>
              <a:ext cx="3226353" cy="1368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 txBox="1"/>
            <p:nvPr/>
          </p:nvSpPr>
          <p:spPr>
            <a:xfrm>
              <a:off x="1938026" y="2307169"/>
              <a:ext cx="3226353" cy="1368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lay"/>
                <a:buNone/>
              </a:pPr>
              <a:r>
                <a:rPr b="1" i="0" lang="it-IT" sz="14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Rilevamento ostacoli e frenata automatica</a:t>
              </a:r>
              <a:r>
                <a:rPr b="0" i="0" lang="it-IT" sz="14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: Usufruire del sensore a ultrasuoni per riconoscere ostacoli e attivare un sistema di frenata automatica. </a:t>
              </a:r>
              <a:endPara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726547" y="2307169"/>
              <a:ext cx="1368756" cy="1368756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6013986" y="2594608"/>
              <a:ext cx="793878" cy="79387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7388608" y="2307169"/>
              <a:ext cx="3226353" cy="1368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6"/>
            <p:cNvSpPr txBox="1"/>
            <p:nvPr/>
          </p:nvSpPr>
          <p:spPr>
            <a:xfrm>
              <a:off x="7388608" y="2307169"/>
              <a:ext cx="3226353" cy="1368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lay"/>
                <a:buNone/>
              </a:pPr>
              <a:r>
                <a:rPr b="1" i="0" lang="it-IT" sz="14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Riconoscimento pedoni e veicoli</a:t>
              </a:r>
              <a:r>
                <a:rPr b="0" i="0" lang="it-IT" sz="1400" u="none" cap="none" strike="noStrike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: Sviluppo di un sistema di object detection per identificare pedoni e altri veicoli in tempo reale, sfruttando modelli di deep learning leggeri. </a:t>
              </a:r>
              <a:endPara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213" name="Google Shape;213;p6"/>
          <p:cNvSpPr/>
          <p:nvPr/>
        </p:nvSpPr>
        <p:spPr>
          <a:xfrm>
            <a:off x="640079" y="1270000"/>
            <a:ext cx="5273041" cy="2235200"/>
          </a:xfrm>
          <a:prstGeom prst="rect">
            <a:avLst/>
          </a:prstGeom>
          <a:solidFill>
            <a:schemeClr val="accent1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5913120" y="3505200"/>
            <a:ext cx="5273041" cy="1488440"/>
          </a:xfrm>
          <a:prstGeom prst="rect">
            <a:avLst/>
          </a:prstGeom>
          <a:solidFill>
            <a:schemeClr val="accent1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5913120" y="1270000"/>
            <a:ext cx="5273041" cy="2235200"/>
          </a:xfrm>
          <a:prstGeom prst="rect">
            <a:avLst/>
          </a:prstGeom>
          <a:solidFill>
            <a:srgbClr val="D8B9E3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640078" y="3505200"/>
            <a:ext cx="5273041" cy="1488440"/>
          </a:xfrm>
          <a:prstGeom prst="rect">
            <a:avLst/>
          </a:prstGeom>
          <a:solidFill>
            <a:srgbClr val="FFC000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17" name="Google Shape;217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81884" y="551490"/>
            <a:ext cx="562963" cy="562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23" name="Google Shape;223;p7"/>
          <p:cNvSpPr txBox="1"/>
          <p:nvPr>
            <p:ph type="title"/>
          </p:nvPr>
        </p:nvSpPr>
        <p:spPr>
          <a:xfrm>
            <a:off x="5793149" y="1371600"/>
            <a:ext cx="5737859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it-IT"/>
              <a:t>Problem</a:t>
            </a:r>
            <a:endParaRPr/>
          </a:p>
        </p:txBody>
      </p:sp>
      <p:pic>
        <p:nvPicPr>
          <p:cNvPr descr="Question mark" id="224" name="Google Shape;22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32" y="1956816"/>
            <a:ext cx="4343400" cy="434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7"/>
          <p:cNvCxnSpPr/>
          <p:nvPr/>
        </p:nvCxnSpPr>
        <p:spPr>
          <a:xfrm>
            <a:off x="5866301" y="1031001"/>
            <a:ext cx="978862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6" name="Google Shape;226;p7"/>
          <p:cNvSpPr txBox="1"/>
          <p:nvPr>
            <p:ph idx="1" type="body"/>
          </p:nvPr>
        </p:nvSpPr>
        <p:spPr>
          <a:xfrm>
            <a:off x="5793149" y="2633236"/>
            <a:ext cx="5737860" cy="3666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•"/>
            </a:pPr>
            <a:r>
              <a:rPr lang="it-IT"/>
              <a:t>Il problema è affrontare la sfida di implementare sistemi di guida autonoma che siano leggeri, in modo da poter girare su dispositivi come il raspberry-pi.</a:t>
            </a:r>
            <a:endParaRPr/>
          </a:p>
        </p:txBody>
      </p:sp>
      <p:pic>
        <p:nvPicPr>
          <p:cNvPr id="227" name="Google Shape;22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5169" y="5206516"/>
            <a:ext cx="567402" cy="56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3035" y="707666"/>
            <a:ext cx="425393" cy="425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34" name="Google Shape;234;p8"/>
          <p:cNvSpPr txBox="1"/>
          <p:nvPr>
            <p:ph type="title"/>
          </p:nvPr>
        </p:nvSpPr>
        <p:spPr>
          <a:xfrm>
            <a:off x="640080" y="1371600"/>
            <a:ext cx="10890928" cy="1000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it-IT"/>
              <a:t>Software e framwork che useremo</a:t>
            </a:r>
            <a:endParaRPr/>
          </a:p>
        </p:txBody>
      </p:sp>
      <p:cxnSp>
        <p:nvCxnSpPr>
          <p:cNvPr id="235" name="Google Shape;235;p8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6" name="Google Shape;23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32" y="2712859"/>
            <a:ext cx="2847029" cy="2847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2657" y="2712858"/>
            <a:ext cx="2847029" cy="284702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8"/>
          <p:cNvSpPr txBox="1"/>
          <p:nvPr>
            <p:ph idx="1" type="body"/>
          </p:nvPr>
        </p:nvSpPr>
        <p:spPr>
          <a:xfrm>
            <a:off x="6995541" y="2494652"/>
            <a:ext cx="4483227" cy="3585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27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7000"/>
              <a:buFont typeface="Arial"/>
              <a:buChar char="•"/>
            </a:pPr>
            <a:r>
              <a:rPr lang="it-IT" sz="1700"/>
              <a:t>Per il riconoscimento di segnali, ostacoli e lana detection, considereremo l’uso di </a:t>
            </a:r>
            <a:r>
              <a:rPr b="1" lang="it-IT" sz="1700"/>
              <a:t>modelli di deep learning ottimizzati per Raspberry Pi [2,3,4]</a:t>
            </a:r>
            <a:r>
              <a:rPr lang="it-IT" sz="1700"/>
              <a:t>, come </a:t>
            </a:r>
            <a:r>
              <a:rPr b="1" lang="it-IT" sz="1700"/>
              <a:t>TensorFlow Lite, YOLO Nano o Hailo </a:t>
            </a:r>
            <a:r>
              <a:rPr lang="it-IT" sz="1700"/>
              <a:t>for raspberry-5 o algoritmi basati </a:t>
            </a:r>
            <a:r>
              <a:rPr b="1" lang="it-IT" sz="1700"/>
              <a:t>su OpenCV</a:t>
            </a:r>
            <a:r>
              <a:rPr lang="it-IT" sz="1700"/>
              <a:t>.</a:t>
            </a:r>
            <a:endParaRPr/>
          </a:p>
          <a:p>
            <a:pPr indent="-22862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7000"/>
              <a:buChar char="•"/>
            </a:pPr>
            <a:r>
              <a:rPr lang="it-IT" sz="1700"/>
              <a:t>Per effettuare frenate e interagire con tutti i sensori ci interfacciamo con la libreria del veicolo picar-x (</a:t>
            </a:r>
            <a:r>
              <a:rPr b="1" lang="it-IT" sz="1700"/>
              <a:t>Sunfounder</a:t>
            </a:r>
            <a:r>
              <a:rPr lang="it-IT" sz="1700"/>
              <a:t>)[1].</a:t>
            </a:r>
            <a:endParaRPr/>
          </a:p>
          <a:p>
            <a:pPr indent="-22862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7000"/>
              <a:buChar char="•"/>
            </a:pPr>
            <a:r>
              <a:rPr lang="it-IT" sz="1700"/>
              <a:t>Tutto con l’obiettivo di velocizzare il più possibile l’elaborazione delle informazioni su piccoli dispositivi.</a:t>
            </a:r>
            <a:endParaRPr/>
          </a:p>
        </p:txBody>
      </p:sp>
      <p:pic>
        <p:nvPicPr>
          <p:cNvPr id="239" name="Google Shape;23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72882" y="3938452"/>
            <a:ext cx="304799" cy="30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8"/>
          <p:cNvSpPr txBox="1"/>
          <p:nvPr/>
        </p:nvSpPr>
        <p:spPr>
          <a:xfrm>
            <a:off x="-41329" y="6027003"/>
            <a:ext cx="839409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200" u="sng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https://docs.sunfounder.com/projects/picar-x/en/latest/index.html</a:t>
            </a:r>
            <a:r>
              <a:rPr b="0" i="0" lang="it-IT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[1]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u="sng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https://www.youtube.com/watch?v=hHS9kKMIwBE</a:t>
            </a:r>
            <a:r>
              <a:rPr lang="it-IT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[2]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u="sng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https://github.com/hailo-ai/hailo-rpi5-examples/blob/main/doc/basic-pipelines.md#using-retrained-models</a:t>
            </a:r>
            <a:r>
              <a:rPr lang="it-IT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[3]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u="sng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https://www.youtube.com/watch?v=fBHvyiXE0RY</a:t>
            </a:r>
            <a:r>
              <a:rPr lang="it-IT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[4]</a:t>
            </a:r>
            <a:endParaRPr/>
          </a:p>
        </p:txBody>
      </p:sp>
      <p:pic>
        <p:nvPicPr>
          <p:cNvPr id="241" name="Google Shape;241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21338" y="714418"/>
            <a:ext cx="370756" cy="37075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8"/>
          <p:cNvSpPr txBox="1"/>
          <p:nvPr/>
        </p:nvSpPr>
        <p:spPr>
          <a:xfrm>
            <a:off x="-41329" y="5802708"/>
            <a:ext cx="26372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Riferimenti utili all’implementazione: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Google Shape;247;p9"/>
          <p:cNvCxnSpPr/>
          <p:nvPr/>
        </p:nvCxnSpPr>
        <p:spPr>
          <a:xfrm>
            <a:off x="713232" y="1031001"/>
            <a:ext cx="978862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8" name="Google Shape;248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49" name="Google Shape;249;p9"/>
          <p:cNvSpPr txBox="1"/>
          <p:nvPr>
            <p:ph type="title"/>
          </p:nvPr>
        </p:nvSpPr>
        <p:spPr>
          <a:xfrm>
            <a:off x="640080" y="1302091"/>
            <a:ext cx="3291840" cy="277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it-IT" sz="4400"/>
              <a:t>State of art</a:t>
            </a:r>
            <a:endParaRPr/>
          </a:p>
        </p:txBody>
      </p:sp>
      <p:cxnSp>
        <p:nvCxnSpPr>
          <p:cNvPr id="250" name="Google Shape;250;p9"/>
          <p:cNvCxnSpPr/>
          <p:nvPr/>
        </p:nvCxnSpPr>
        <p:spPr>
          <a:xfrm>
            <a:off x="713232" y="4459606"/>
            <a:ext cx="978862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rtista" id="251" name="Google Shape;25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0408" y="966978"/>
            <a:ext cx="4873752" cy="487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0938" y="479591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84675" y="4072307"/>
            <a:ext cx="276955" cy="276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07720" y="4818040"/>
            <a:ext cx="276955" cy="276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00909" y="479591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08870" y="4569842"/>
            <a:ext cx="181563" cy="18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588818" y="4751405"/>
            <a:ext cx="265599" cy="26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623962" y="4304243"/>
            <a:ext cx="195309" cy="195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shVTI">
  <a:themeElements>
    <a:clrScheme name="Custom 6">
      <a:dk1>
        <a:srgbClr val="000000"/>
      </a:dk1>
      <a:lt1>
        <a:srgbClr val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shVTI">
  <a:themeElements>
    <a:clrScheme name="Custom 6">
      <a:dk1>
        <a:srgbClr val="000000"/>
      </a:dk1>
      <a:lt1>
        <a:srgbClr val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2025-03-21T15:22:13Z</dcterms:created>
  <dc:creator>LUIGI EMANUELE SICA</dc:creator>
</cp:coreProperties>
</file>